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slideLayouts/slideLayout20.xml" ContentType="application/vnd.openxmlformats-officedocument.presentationml.slideLayout+xml"/>
  <Override PartName="/ppt/theme/theme10.xml" ContentType="application/vnd.openxmlformats-officedocument.theme+xml"/>
  <Override PartName="/ppt/slideLayouts/slideLayout21.xml" ContentType="application/vnd.openxmlformats-officedocument.presentationml.slideLayout+xml"/>
  <Override PartName="/ppt/theme/theme11.xml" ContentType="application/vnd.openxmlformats-officedocument.theme+xml"/>
  <Override PartName="/ppt/slideLayouts/slideLayout22.xml" ContentType="application/vnd.openxmlformats-officedocument.presentationml.slideLayout+xml"/>
  <Override PartName="/ppt/theme/theme12.xml" ContentType="application/vnd.openxmlformats-officedocument.theme+xml"/>
  <Override PartName="/ppt/slideLayouts/slideLayout23.xml" ContentType="application/vnd.openxmlformats-officedocument.presentationml.slideLayout+xml"/>
  <Override PartName="/ppt/theme/theme13.xml" ContentType="application/vnd.openxmlformats-officedocument.theme+xml"/>
  <Override PartName="/ppt/slideLayouts/slideLayout24.xml" ContentType="application/vnd.openxmlformats-officedocument.presentationml.slideLayout+xml"/>
  <Override PartName="/ppt/theme/theme14.xml" ContentType="application/vnd.openxmlformats-officedocument.theme+xml"/>
  <Override PartName="/ppt/slideLayouts/slideLayout25.xml" ContentType="application/vnd.openxmlformats-officedocument.presentationml.slideLayout+xml"/>
  <Override PartName="/ppt/theme/theme15.xml" ContentType="application/vnd.openxmlformats-officedocument.theme+xml"/>
  <Override PartName="/ppt/slideLayouts/slideLayout2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  <p:sldMasterId id="2147483726" r:id="rId2"/>
    <p:sldMasterId id="2147483728" r:id="rId3"/>
    <p:sldMasterId id="2147483730" r:id="rId4"/>
    <p:sldMasterId id="2147483732" r:id="rId5"/>
    <p:sldMasterId id="2147483734" r:id="rId6"/>
    <p:sldMasterId id="2147483736" r:id="rId7"/>
    <p:sldMasterId id="2147483738" r:id="rId8"/>
    <p:sldMasterId id="2147483740" r:id="rId9"/>
    <p:sldMasterId id="2147483742" r:id="rId10"/>
    <p:sldMasterId id="2147483744" r:id="rId11"/>
    <p:sldMasterId id="2147483746" r:id="rId12"/>
    <p:sldMasterId id="2147483748" r:id="rId13"/>
    <p:sldMasterId id="2147483750" r:id="rId14"/>
    <p:sldMasterId id="2147483752" r:id="rId15"/>
    <p:sldMasterId id="2147483754" r:id="rId16"/>
  </p:sldMasterIdLst>
  <p:notesMasterIdLst>
    <p:notesMasterId r:id="rId50"/>
  </p:notesMasterIdLst>
  <p:sldIdLst>
    <p:sldId id="267" r:id="rId17"/>
    <p:sldId id="266" r:id="rId18"/>
    <p:sldId id="263" r:id="rId19"/>
    <p:sldId id="264" r:id="rId20"/>
    <p:sldId id="265" r:id="rId21"/>
    <p:sldId id="256" r:id="rId22"/>
    <p:sldId id="261" r:id="rId23"/>
    <p:sldId id="284" r:id="rId24"/>
    <p:sldId id="285" r:id="rId25"/>
    <p:sldId id="286" r:id="rId26"/>
    <p:sldId id="287" r:id="rId27"/>
    <p:sldId id="288" r:id="rId28"/>
    <p:sldId id="257" r:id="rId29"/>
    <p:sldId id="258" r:id="rId30"/>
    <p:sldId id="259" r:id="rId31"/>
    <p:sldId id="260" r:id="rId32"/>
    <p:sldId id="262" r:id="rId33"/>
    <p:sldId id="268" r:id="rId34"/>
    <p:sldId id="269" r:id="rId35"/>
    <p:sldId id="270" r:id="rId36"/>
    <p:sldId id="271" r:id="rId37"/>
    <p:sldId id="272" r:id="rId38"/>
    <p:sldId id="273" r:id="rId39"/>
    <p:sldId id="274" r:id="rId40"/>
    <p:sldId id="275" r:id="rId41"/>
    <p:sldId id="276" r:id="rId42"/>
    <p:sldId id="277" r:id="rId43"/>
    <p:sldId id="278" r:id="rId44"/>
    <p:sldId id="279" r:id="rId45"/>
    <p:sldId id="280" r:id="rId46"/>
    <p:sldId id="281" r:id="rId47"/>
    <p:sldId id="282" r:id="rId48"/>
    <p:sldId id="283" r:id="rId4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38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5C96B-14ED-47B2-A8E5-3641C85136E1}" type="datetimeFigureOut">
              <a:rPr lang="it-IT" smtClean="0"/>
              <a:t>06/02/2020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41C0FA-282F-4859-AB1D-223D5A6888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56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79D67-7D13-4906-9636-F1E847BEF2AE}" type="slidenum">
              <a:rPr lang="it-IT" smtClean="0">
                <a:solidFill>
                  <a:prstClr val="black"/>
                </a:solidFill>
              </a:rPr>
              <a:pPr/>
              <a:t>20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187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CB7B0-036D-4FB2-86D8-6310A3B9B9A9}" type="datetimeFigureOut">
              <a:rPr lang="it-IT" smtClean="0"/>
              <a:t>06/02/2020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E0418-DD71-4194-9081-2B7ED6D9A2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4598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CB7B0-036D-4FB2-86D8-6310A3B9B9A9}" type="datetimeFigureOut">
              <a:rPr lang="it-IT" smtClean="0"/>
              <a:t>06/02/2020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E0418-DD71-4194-9081-2B7ED6D9A2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0196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DA8CB7B0-036D-4FB2-86D8-6310A3B9B9A9}" type="datetimeFigureOut">
              <a:rPr lang="it-IT" smtClean="0"/>
              <a:t>06/02/2020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BB4E0418-DD71-4194-9081-2B7ED6D9A2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855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5B0E-BF11-4B5A-BD36-040B1EBCDE9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25D3-AFEF-4622-9CAA-809C3868D05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744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5B0E-BF11-4B5A-BD36-040B1EBCDE9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25D3-AFEF-4622-9CAA-809C3868D05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93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5B0E-BF11-4B5A-BD36-040B1EBCDE9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25D3-AFEF-4622-9CAA-809C3868D05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503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5B0E-BF11-4B5A-BD36-040B1EBCDE9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25D3-AFEF-4622-9CAA-809C3868D05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973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5B0E-BF11-4B5A-BD36-040B1EBCDE9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25D3-AFEF-4622-9CAA-809C3868D05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295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5B0E-BF11-4B5A-BD36-040B1EBCDE9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25D3-AFEF-4622-9CAA-809C3868D05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180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5B0E-BF11-4B5A-BD36-040B1EBCDE9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25D3-AFEF-4622-9CAA-809C3868D05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0027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29669-CF48-474E-AE9D-CA24424528C2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06/02/2020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EF15-EA22-474A-BF72-DF1E51BDA2B5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469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CB7B0-036D-4FB2-86D8-6310A3B9B9A9}" type="datetimeFigureOut">
              <a:rPr lang="it-IT" smtClean="0"/>
              <a:t>06/02/2020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E0418-DD71-4194-9081-2B7ED6D9A2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37062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29669-CF48-474E-AE9D-CA24424528C2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06/02/2020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EF15-EA22-474A-BF72-DF1E51BDA2B5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340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29669-CF48-474E-AE9D-CA24424528C2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06/02/2020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EF15-EA22-474A-BF72-DF1E51BDA2B5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667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29669-CF48-474E-AE9D-CA24424528C2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06/02/2020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EF15-EA22-474A-BF72-DF1E51BDA2B5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770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29669-CF48-474E-AE9D-CA24424528C2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06/02/2020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EF15-EA22-474A-BF72-DF1E51BDA2B5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1293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29669-CF48-474E-AE9D-CA24424528C2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06/02/2020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EF15-EA22-474A-BF72-DF1E51BDA2B5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9346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29669-CF48-474E-AE9D-CA24424528C2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06/02/2020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EF15-EA22-474A-BF72-DF1E51BDA2B5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967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29669-CF48-474E-AE9D-CA24424528C2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06/02/2020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EF15-EA22-474A-BF72-DF1E51BDA2B5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701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A8CB7B0-036D-4FB2-86D8-6310A3B9B9A9}" type="datetimeFigureOut">
              <a:rPr lang="it-IT" smtClean="0"/>
              <a:t>06/02/2020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B4E0418-DD71-4194-9081-2B7ED6D9A2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81986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CB7B0-036D-4FB2-86D8-6310A3B9B9A9}" type="datetimeFigureOut">
              <a:rPr lang="it-IT" smtClean="0"/>
              <a:t>06/02/2020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E0418-DD71-4194-9081-2B7ED6D9A2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2120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CB7B0-036D-4FB2-86D8-6310A3B9B9A9}" type="datetimeFigureOut">
              <a:rPr lang="it-IT" smtClean="0"/>
              <a:t>06/02/2020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E0418-DD71-4194-9081-2B7ED6D9A2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8273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CB7B0-036D-4FB2-86D8-6310A3B9B9A9}" type="datetimeFigureOut">
              <a:rPr lang="it-IT" smtClean="0"/>
              <a:t>06/02/2020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E0418-DD71-4194-9081-2B7ED6D9A2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6078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CB7B0-036D-4FB2-86D8-6310A3B9B9A9}" type="datetimeFigureOut">
              <a:rPr lang="it-IT" smtClean="0"/>
              <a:t>06/02/2020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E0418-DD71-4194-9081-2B7ED6D9A2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378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CB7B0-036D-4FB2-86D8-6310A3B9B9A9}" type="datetimeFigureOut">
              <a:rPr lang="it-IT" smtClean="0"/>
              <a:t>06/02/2020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E0418-DD71-4194-9081-2B7ED6D9A2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6430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CB7B0-036D-4FB2-86D8-6310A3B9B9A9}" type="datetimeFigureOut">
              <a:rPr lang="it-IT" smtClean="0"/>
              <a:t>06/02/2020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E0418-DD71-4194-9081-2B7ED6D9A2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8035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6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DA8CB7B0-036D-4FB2-86D8-6310A3B9B9A9}" type="datetimeFigureOut">
              <a:rPr lang="it-IT" smtClean="0"/>
              <a:t>06/02/2020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BB4E0418-DD71-4194-9081-2B7ED6D9A2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27029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29669-CF48-474E-AE9D-CA24424528C2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06/02/2020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BEF15-EA22-474A-BF72-DF1E51BDA2B5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8011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29669-CF48-474E-AE9D-CA24424528C2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06/02/2020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BEF15-EA22-474A-BF72-DF1E51BDA2B5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1200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29669-CF48-474E-AE9D-CA24424528C2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06/02/2020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BEF15-EA22-474A-BF72-DF1E51BDA2B5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2843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29669-CF48-474E-AE9D-CA24424528C2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06/02/2020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BEF15-EA22-474A-BF72-DF1E51BDA2B5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2944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29669-CF48-474E-AE9D-CA24424528C2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06/02/2020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BEF15-EA22-474A-BF72-DF1E51BDA2B5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989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29669-CF48-474E-AE9D-CA24424528C2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06/02/2020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BEF15-EA22-474A-BF72-DF1E51BDA2B5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9569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29669-CF48-474E-AE9D-CA24424528C2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06/02/2020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BEF15-EA22-474A-BF72-DF1E51BDA2B5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8123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85B0E-BF11-4B5A-BD36-040B1EBCDE9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C25D3-AFEF-4622-9CAA-809C3868D05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920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85B0E-BF11-4B5A-BD36-040B1EBCDE9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C25D3-AFEF-4622-9CAA-809C3868D05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468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85B0E-BF11-4B5A-BD36-040B1EBCDE9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C25D3-AFEF-4622-9CAA-809C3868D05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086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85B0E-BF11-4B5A-BD36-040B1EBCDE9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C25D3-AFEF-4622-9CAA-809C3868D05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239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85B0E-BF11-4B5A-BD36-040B1EBCDE9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C25D3-AFEF-4622-9CAA-809C3868D05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439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85B0E-BF11-4B5A-BD36-040B1EBCDE9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C25D3-AFEF-4622-9CAA-809C3868D05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07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85B0E-BF11-4B5A-BD36-040B1EBCDE9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C25D3-AFEF-4622-9CAA-809C3868D05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59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29669-CF48-474E-AE9D-CA24424528C2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06/02/2020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BEF15-EA22-474A-BF72-DF1E51BDA2B5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689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4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9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0.xml"/><Relationship Id="rId5" Type="http://schemas.openxmlformats.org/officeDocument/2006/relationships/image" Target="../media/image91.jpg"/><Relationship Id="rId4" Type="http://schemas.openxmlformats.org/officeDocument/2006/relationships/image" Target="../media/image9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1.xml"/><Relationship Id="rId6" Type="http://schemas.openxmlformats.org/officeDocument/2006/relationships/image" Target="../media/image95.jpg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7" Type="http://schemas.openxmlformats.org/officeDocument/2006/relationships/image" Target="../media/image100.jp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2.xml"/><Relationship Id="rId6" Type="http://schemas.openxmlformats.org/officeDocument/2006/relationships/image" Target="../media/image99.jpg"/><Relationship Id="rId5" Type="http://schemas.openxmlformats.org/officeDocument/2006/relationships/image" Target="../media/image98.jpg"/><Relationship Id="rId4" Type="http://schemas.openxmlformats.org/officeDocument/2006/relationships/image" Target="../media/image9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5.jp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3.xml"/><Relationship Id="rId6" Type="http://schemas.openxmlformats.org/officeDocument/2006/relationships/image" Target="../media/image104.jpg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4.xml"/><Relationship Id="rId4" Type="http://schemas.openxmlformats.org/officeDocument/2006/relationships/image" Target="../media/image10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5.xml"/><Relationship Id="rId4" Type="http://schemas.openxmlformats.org/officeDocument/2006/relationships/image" Target="../media/image10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isultato immagini per SCUOLA IN FESTA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696" y="90152"/>
            <a:ext cx="5848607" cy="349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isultato immagini per SCUOLA IN FESTA&quot;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10" b="1511"/>
          <a:stretch/>
        </p:blipFill>
        <p:spPr bwMode="auto">
          <a:xfrm>
            <a:off x="0" y="3580327"/>
            <a:ext cx="12192000" cy="327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032694" y="6024822"/>
            <a:ext cx="77147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IMPARARE DIVERTENDOSI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26" name="Picture 2" descr="Risultato immagini per sole disegno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3618">
            <a:off x="231819" y="595150"/>
            <a:ext cx="2692867" cy="210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sultato immagini per sole disegno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6620">
            <a:off x="9324305" y="592842"/>
            <a:ext cx="2494410" cy="234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he fantastica storia è la vita Base Karaoke Antonello Venditt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7561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05"/>
    </mc:Choice>
    <mc:Fallback>
      <p:transition spd="slow" advTm="17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3109887" y="186813"/>
            <a:ext cx="1031282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DIDATTICA</a:t>
            </a:r>
          </a:p>
          <a:p>
            <a:pPr algn="ctr"/>
            <a:r>
              <a:rPr lang="it-IT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it-IT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                   LABORATORIALE</a:t>
            </a:r>
            <a:endParaRPr lang="it-IT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6174">
            <a:off x="7974910" y="152910"/>
            <a:ext cx="3929311" cy="294698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2369">
            <a:off x="7001390" y="3322002"/>
            <a:ext cx="2554255" cy="340567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697">
            <a:off x="464638" y="2179542"/>
            <a:ext cx="5666792" cy="42500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285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45"/>
    </mc:Choice>
    <mc:Fallback>
      <p:transition spd="slow" advTm="12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207" y="202096"/>
            <a:ext cx="4880785" cy="650771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7" r="38002"/>
          <a:stretch/>
        </p:blipFill>
        <p:spPr>
          <a:xfrm rot="167214">
            <a:off x="8947426" y="821636"/>
            <a:ext cx="3140767" cy="434644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213">
            <a:off x="397563" y="92765"/>
            <a:ext cx="2420178" cy="322690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3991">
            <a:off x="530418" y="3541717"/>
            <a:ext cx="2377018" cy="31693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8866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16"/>
    </mc:Choice>
    <mc:Fallback>
      <p:transition spd="slow" advTm="9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566233" y="298780"/>
            <a:ext cx="9470093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it-IT" sz="5400" b="0" cap="none" spc="0" dirty="0" smtClean="0">
                <a:ln w="0"/>
                <a:blipFill>
                  <a:blip r:embed="rId3"/>
                  <a:tile tx="0" ty="0" sx="100000" sy="100000" flip="none" algn="tl"/>
                </a:blip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PLASTIC</a:t>
            </a:r>
            <a:r>
              <a:rPr lang="it-IT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FREE PER </a:t>
            </a:r>
            <a:r>
              <a:rPr lang="it-IT" sz="5400" b="0" cap="none" spc="0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L’AMBIENTE</a:t>
            </a:r>
            <a:endParaRPr lang="it-IT" sz="5400" b="0" cap="none" spc="0" dirty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315">
            <a:off x="6832730" y="1838893"/>
            <a:ext cx="5113176" cy="383488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850">
            <a:off x="335908" y="1792014"/>
            <a:ext cx="5965371" cy="44740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2948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75"/>
    </mc:Choice>
    <mc:Fallback>
      <p:transition spd="slow" advTm="7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662511" y="38693"/>
            <a:ext cx="40014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cap="none" spc="0" dirty="0" smtClean="0">
                <a:ln/>
                <a:solidFill>
                  <a:schemeClr val="accent4"/>
                </a:solidFill>
                <a:effectLst/>
              </a:rPr>
              <a:t>CLASSI TERZE</a:t>
            </a:r>
            <a:endParaRPr lang="it-IT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06" y="1828799"/>
            <a:ext cx="7857334" cy="48167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3320">
            <a:off x="292713" y="125841"/>
            <a:ext cx="3563307" cy="6632243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167964" y="779795"/>
            <a:ext cx="74959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FESTA DELL’ACCOGLIENZA</a:t>
            </a:r>
            <a:endParaRPr lang="it-IT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3887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55"/>
    </mc:Choice>
    <mc:Fallback>
      <p:transition spd="slow" advTm="9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099492" y="0"/>
            <a:ext cx="64869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cap="none" spc="0" dirty="0" smtClean="0">
                <a:ln/>
                <a:solidFill>
                  <a:schemeClr val="accent4"/>
                </a:solidFill>
                <a:effectLst/>
              </a:rPr>
              <a:t>‘’PLASTIC FREE’’</a:t>
            </a:r>
            <a:endParaRPr lang="it-IT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251" y="923329"/>
            <a:ext cx="6164036" cy="455019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330">
            <a:off x="144102" y="825151"/>
            <a:ext cx="4059981" cy="304498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33">
            <a:off x="1197736" y="4218747"/>
            <a:ext cx="4456089" cy="25065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9061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23"/>
    </mc:Choice>
    <mc:Fallback>
      <p:transition spd="slow" advTm="11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36522" y="0"/>
            <a:ext cx="92844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UNITI PER I DIRITTI DEI BAMBINI</a:t>
            </a:r>
            <a:endParaRPr lang="it-IT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2052">
            <a:off x="9381283" y="1116178"/>
            <a:ext cx="2725947" cy="204446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132">
            <a:off x="9446538" y="4270274"/>
            <a:ext cx="2608051" cy="245426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850">
            <a:off x="70114" y="885208"/>
            <a:ext cx="3600496" cy="270037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6653">
            <a:off x="103122" y="3969579"/>
            <a:ext cx="3534481" cy="265086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540" y="1261468"/>
            <a:ext cx="5647914" cy="42359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4188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69"/>
    </mc:Choice>
    <mc:Fallback>
      <p:transition spd="slow" advTm="19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-371447" y="-111647"/>
            <a:ext cx="903873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cap="none" spc="0" dirty="0" smtClean="0">
                <a:ln/>
                <a:solidFill>
                  <a:schemeClr val="accent4"/>
                </a:solidFill>
                <a:effectLst/>
              </a:rPr>
              <a:t>ASPETTANDO IL NATALE. .</a:t>
            </a:r>
            <a:endParaRPr lang="it-IT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417" y="4530116"/>
            <a:ext cx="3910642" cy="219973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35">
            <a:off x="6940064" y="2047475"/>
            <a:ext cx="4558080" cy="213460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826">
            <a:off x="2140232" y="4288577"/>
            <a:ext cx="5500019" cy="244127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9557">
            <a:off x="492901" y="848523"/>
            <a:ext cx="5688805" cy="3199953"/>
          </a:xfrm>
          <a:prstGeom prst="rect">
            <a:avLst/>
          </a:prstGeom>
        </p:spPr>
      </p:pic>
      <p:pic>
        <p:nvPicPr>
          <p:cNvPr id="4098" name="Picture 2" descr="Risultato immagini per BABBO NATALE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4212">
            <a:off x="8411137" y="100654"/>
            <a:ext cx="3740835" cy="177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1836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04"/>
    </mc:Choice>
    <mc:Fallback>
      <p:transition spd="slow" advTm="11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" r="6984"/>
          <a:stretch/>
        </p:blipFill>
        <p:spPr>
          <a:xfrm>
            <a:off x="6376040" y="3985257"/>
            <a:ext cx="5114916" cy="280375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r="6700"/>
          <a:stretch/>
        </p:blipFill>
        <p:spPr>
          <a:xfrm rot="21409528">
            <a:off x="158253" y="982534"/>
            <a:ext cx="5809000" cy="320602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5" r="5720"/>
          <a:stretch/>
        </p:blipFill>
        <p:spPr>
          <a:xfrm rot="347090">
            <a:off x="6496635" y="1095446"/>
            <a:ext cx="4873726" cy="263917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040" y="4468968"/>
            <a:ext cx="4375031" cy="2072383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959590" y="-99181"/>
            <a:ext cx="10145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cap="none" spc="0" dirty="0" smtClean="0">
                <a:ln/>
                <a:solidFill>
                  <a:schemeClr val="accent4"/>
                </a:solidFill>
                <a:effectLst/>
              </a:rPr>
              <a:t>SPETTACOLO MUSICALE NATALIZIO</a:t>
            </a:r>
            <a:endParaRPr lang="it-IT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1743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81"/>
    </mc:Choice>
    <mc:Fallback>
      <p:transition spd="slow" advTm="14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isultato immagini per classe quarta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58" y="214503"/>
            <a:ext cx="11577483" cy="278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371600" y="3542520"/>
            <a:ext cx="9645445" cy="1569660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9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SEZ.   </a:t>
            </a:r>
            <a:r>
              <a:rPr lang="it-IT" sz="9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- B</a:t>
            </a:r>
            <a:endParaRPr lang="it-IT" sz="9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6358656"/>
      </p:ext>
    </p:extLst>
  </p:cSld>
  <p:clrMapOvr>
    <a:masterClrMapping/>
  </p:clrMapOvr>
  <p:transition spd="slow" advTm="7906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23813" cy="401798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812" y="0"/>
            <a:ext cx="6668187" cy="401798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17980"/>
            <a:ext cx="5523810" cy="284001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811" y="3844636"/>
            <a:ext cx="6668188" cy="301336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-1" y="3140945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 smtClean="0">
                <a:solidFill>
                  <a:srgbClr val="FF0000"/>
                </a:solidFill>
              </a:rPr>
              <a:t>ATTIVITA’ MANIPOLATIVE: « creare riciclando!»</a:t>
            </a:r>
            <a:endParaRPr lang="it-IT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431650"/>
      </p:ext>
    </p:extLst>
  </p:cSld>
  <p:clrMapOvr>
    <a:masterClrMapping/>
  </p:clrMapOvr>
  <p:transition spd="slow" advTm="935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31622" y="0"/>
            <a:ext cx="111666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dirty="0" smtClean="0">
                <a:ln/>
                <a:solidFill>
                  <a:schemeClr val="tx2">
                    <a:lumMod val="10000"/>
                  </a:schemeClr>
                </a:solidFill>
              </a:rPr>
              <a:t>ATTIVITA’ PRIMO QUADRIMESTRE</a:t>
            </a:r>
          </a:p>
          <a:p>
            <a:pPr algn="ctr"/>
            <a:r>
              <a:rPr lang="it-IT" sz="5400" b="1" cap="none" spc="0" dirty="0" smtClean="0">
                <a:ln/>
                <a:solidFill>
                  <a:schemeClr val="tx2">
                    <a:lumMod val="10000"/>
                  </a:schemeClr>
                </a:solidFill>
                <a:effectLst/>
              </a:rPr>
              <a:t>SCUOLA PRIMARIA ‘’VIA DEL SOLE’’</a:t>
            </a:r>
            <a:endParaRPr lang="it-IT" sz="5400" b="1" cap="none" spc="0" dirty="0">
              <a:ln/>
              <a:solidFill>
                <a:schemeClr val="tx2">
                  <a:lumMod val="10000"/>
                </a:schemeClr>
              </a:solidFill>
              <a:effectLst/>
            </a:endParaRPr>
          </a:p>
        </p:txBody>
      </p:sp>
      <p:pic>
        <p:nvPicPr>
          <p:cNvPr id="1026" name="Picture 2" descr="Risultato immagini per accoglienza scuola primaria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134" y="1754326"/>
            <a:ext cx="8438135" cy="494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73178" y="1618701"/>
            <a:ext cx="604653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</a:t>
            </a:r>
          </a:p>
          <a:p>
            <a:pPr algn="ctr"/>
            <a:r>
              <a:rPr lang="it-IT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</a:t>
            </a:r>
          </a:p>
          <a:p>
            <a:pPr algn="ctr"/>
            <a:r>
              <a:rPr lang="it-IT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</a:t>
            </a:r>
          </a:p>
          <a:p>
            <a:pPr algn="ctr"/>
            <a:r>
              <a:rPr lang="it-IT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</a:t>
            </a:r>
          </a:p>
          <a:p>
            <a:pPr algn="ctr"/>
            <a:r>
              <a:rPr lang="it-IT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</a:t>
            </a:r>
          </a:p>
          <a:p>
            <a:pPr algn="ctr"/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0591503" y="1949904"/>
            <a:ext cx="790601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</a:t>
            </a:r>
          </a:p>
          <a:p>
            <a:pPr algn="ctr"/>
            <a:r>
              <a:rPr lang="it-IT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</a:t>
            </a:r>
          </a:p>
          <a:p>
            <a:pPr algn="ctr"/>
            <a:r>
              <a:rPr lang="it-IT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</a:t>
            </a:r>
          </a:p>
          <a:p>
            <a:pPr algn="ctr"/>
            <a:r>
              <a:rPr lang="it-IT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</a:t>
            </a:r>
          </a:p>
          <a:p>
            <a:pPr algn="ctr"/>
            <a:r>
              <a:rPr lang="it-IT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8752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4"/>
    </mc:Choice>
    <mc:Fallback>
      <p:transition spd="slow" advTm="8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01784" cy="3307976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7976"/>
            <a:ext cx="5801784" cy="363070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784" y="0"/>
            <a:ext cx="6390216" cy="346934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784" y="3469340"/>
            <a:ext cx="6390216" cy="338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57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2391">
        <p14:honeycomb/>
      </p:transition>
    </mc:Choice>
    <mc:Fallback>
      <p:transition spd="slow" advTm="23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902034" cy="6858000"/>
          </a:xfrm>
          <a:prstGeom prst="rect">
            <a:avLst/>
          </a:prstGeo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662544" y="365127"/>
            <a:ext cx="9691255" cy="1325563"/>
          </a:xfrm>
        </p:spPr>
        <p:txBody>
          <a:bodyPr>
            <a:normAutofit/>
          </a:bodyPr>
          <a:lstStyle/>
          <a:p>
            <a:r>
              <a:rPr lang="it-IT" sz="6000" b="1" dirty="0" smtClean="0">
                <a:solidFill>
                  <a:srgbClr val="FF0000"/>
                </a:solidFill>
              </a:rPr>
              <a:t>LIBRIAMOCI !</a:t>
            </a:r>
            <a:endParaRPr lang="it-IT" sz="6000" b="1" dirty="0">
              <a:solidFill>
                <a:srgbClr val="FF00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35" y="0"/>
            <a:ext cx="6289963" cy="423949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29301" y="3712226"/>
            <a:ext cx="2618510" cy="367303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74279" y="4240285"/>
            <a:ext cx="2618513" cy="261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61435"/>
      </p:ext>
    </p:extLst>
  </p:cSld>
  <p:clrMapOvr>
    <a:masterClrMapping/>
  </p:clrMapOvr>
  <p:transition spd="slow" advTm="2227"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6048104" cy="6858001"/>
          </a:xfrm>
        </p:spPr>
      </p:pic>
      <p:pic>
        <p:nvPicPr>
          <p:cNvPr id="5" name="Segnaposto contenut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105" y="0"/>
            <a:ext cx="6143897" cy="685800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53291" y="270163"/>
            <a:ext cx="1201995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TUTTI INSIEME PER SALVARE IL NOSTRO PIANETA.</a:t>
            </a:r>
          </a:p>
          <a:p>
            <a:r>
              <a:rPr lang="it-IT" sz="4400" b="1" dirty="0" smtClean="0">
                <a:solidFill>
                  <a:srgbClr val="FF0000"/>
                </a:solidFill>
              </a:rPr>
              <a:t>I piccoli gesti fanno la differenza.</a:t>
            </a:r>
          </a:p>
          <a:p>
            <a:endParaRPr lang="it-IT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47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270">
        <p14:prism isInverted="1"/>
      </p:transition>
    </mc:Choice>
    <mc:Fallback>
      <p:transition spd="slow" advTm="22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84894" cy="387275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92103"/>
            <a:ext cx="6884894" cy="374336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894" y="0"/>
            <a:ext cx="5143500" cy="685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56048" y="6029692"/>
            <a:ext cx="11562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b="1" dirty="0" smtClean="0">
                <a:solidFill>
                  <a:srgbClr val="FF0000"/>
                </a:solidFill>
              </a:rPr>
              <a:t>I DOLCI MOMENTI DEL PERIODO  NATALIZIO!</a:t>
            </a:r>
            <a:endParaRPr lang="it-IT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0621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810">
        <p15:prstTrans prst="fracture"/>
      </p:transition>
    </mc:Choice>
    <mc:Fallback>
      <p:transition spd="slow" advTm="18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890" y="0"/>
            <a:ext cx="5895110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96890" cy="4738256"/>
          </a:xfrm>
          <a:prstGeom prst="rect">
            <a:avLst/>
          </a:prstGeom>
        </p:spPr>
      </p:pic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6981"/>
            <a:ext cx="6296890" cy="3096493"/>
          </a:xfrm>
        </p:spPr>
      </p:pic>
      <p:sp>
        <p:nvSpPr>
          <p:cNvPr id="3" name="CasellaDiTesto 2"/>
          <p:cNvSpPr txBox="1"/>
          <p:nvPr/>
        </p:nvSpPr>
        <p:spPr>
          <a:xfrm>
            <a:off x="3143474" y="-78221"/>
            <a:ext cx="78006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</a:rPr>
              <a:t>…e i pastori si recarono alla grotta ! </a:t>
            </a:r>
            <a:endParaRPr lang="it-IT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5427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1880">
        <p15:prstTrans prst="origami"/>
      </p:transition>
    </mc:Choice>
    <mc:Fallback>
      <p:transition spd="slow" advTm="18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01784" cy="6858000"/>
          </a:xfr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784" y="0"/>
            <a:ext cx="6390216" cy="68580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</a:rPr>
              <a:t>SPERIMENTARE PER APPRENDERE: « IL GALLEGGIAMENTO»</a:t>
            </a:r>
            <a:endParaRPr lang="it-IT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3136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550">
        <p15:prstTrans prst="curtains"/>
      </p:transition>
    </mc:Choice>
    <mc:Fallback>
      <p:transition spd="slow" advTm="5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063808" y="0"/>
            <a:ext cx="41805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 smtClean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ACCOGLIENZA</a:t>
            </a:r>
            <a:endParaRPr lang="it-IT" sz="540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0" r="5794"/>
          <a:stretch/>
        </p:blipFill>
        <p:spPr>
          <a:xfrm rot="21419404">
            <a:off x="948908" y="3550282"/>
            <a:ext cx="5666705" cy="313251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2391">
            <a:off x="330010" y="244722"/>
            <a:ext cx="2262283" cy="32004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5303">
            <a:off x="7314257" y="1738585"/>
            <a:ext cx="3311373" cy="474946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01">
            <a:off x="3111670" y="923330"/>
            <a:ext cx="4040556" cy="2272813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0641287" y="0"/>
            <a:ext cx="604653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dirty="0" smtClean="0">
                <a:ln/>
                <a:solidFill>
                  <a:srgbClr val="FFC000"/>
                </a:solidFill>
              </a:rPr>
              <a:t>C</a:t>
            </a:r>
          </a:p>
          <a:p>
            <a:pPr algn="ctr"/>
            <a:r>
              <a:rPr lang="it-IT" sz="5400" b="1" dirty="0" smtClean="0">
                <a:ln/>
                <a:solidFill>
                  <a:srgbClr val="FFC000"/>
                </a:solidFill>
              </a:rPr>
              <a:t>L</a:t>
            </a:r>
            <a:endParaRPr lang="it-IT" sz="5400" b="1" dirty="0">
              <a:ln/>
              <a:solidFill>
                <a:srgbClr val="FFC000"/>
              </a:solidFill>
            </a:endParaRPr>
          </a:p>
          <a:p>
            <a:pPr algn="ctr"/>
            <a:r>
              <a:rPr lang="it-IT" sz="5400" b="1" dirty="0" smtClean="0">
                <a:ln/>
                <a:solidFill>
                  <a:srgbClr val="FFC000"/>
                </a:solidFill>
              </a:rPr>
              <a:t>A</a:t>
            </a:r>
          </a:p>
          <a:p>
            <a:pPr algn="ctr"/>
            <a:r>
              <a:rPr lang="it-IT" sz="5400" b="1" dirty="0" smtClean="0">
                <a:ln/>
                <a:solidFill>
                  <a:srgbClr val="FFC000"/>
                </a:solidFill>
              </a:rPr>
              <a:t>S</a:t>
            </a:r>
          </a:p>
          <a:p>
            <a:pPr algn="ctr"/>
            <a:r>
              <a:rPr lang="it-IT" sz="5400" b="1" dirty="0" smtClean="0">
                <a:ln/>
                <a:solidFill>
                  <a:srgbClr val="FFC000"/>
                </a:solidFill>
              </a:rPr>
              <a:t>S</a:t>
            </a:r>
          </a:p>
          <a:p>
            <a:pPr algn="ctr"/>
            <a:r>
              <a:rPr lang="it-IT" sz="5400" b="1" dirty="0" smtClean="0">
                <a:ln/>
                <a:solidFill>
                  <a:srgbClr val="FFC000"/>
                </a:solidFill>
              </a:rPr>
              <a:t>E</a:t>
            </a:r>
          </a:p>
        </p:txBody>
      </p:sp>
      <p:sp>
        <p:nvSpPr>
          <p:cNvPr id="7" name="Rettangolo 6"/>
          <p:cNvSpPr/>
          <p:nvPr/>
        </p:nvSpPr>
        <p:spPr>
          <a:xfrm>
            <a:off x="11418205" y="1407201"/>
            <a:ext cx="659155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dirty="0" smtClean="0">
                <a:ln/>
                <a:solidFill>
                  <a:srgbClr val="FFC000"/>
                </a:solidFill>
              </a:rPr>
              <a:t>Q</a:t>
            </a:r>
          </a:p>
          <a:p>
            <a:pPr algn="ctr"/>
            <a:r>
              <a:rPr lang="it-IT" sz="5400" b="1" dirty="0" smtClean="0">
                <a:ln/>
                <a:solidFill>
                  <a:srgbClr val="FFC000"/>
                </a:solidFill>
              </a:rPr>
              <a:t>U</a:t>
            </a:r>
          </a:p>
          <a:p>
            <a:pPr algn="ctr"/>
            <a:r>
              <a:rPr lang="it-IT" sz="5400" b="1" dirty="0" smtClean="0">
                <a:ln/>
                <a:solidFill>
                  <a:srgbClr val="FFC000"/>
                </a:solidFill>
              </a:rPr>
              <a:t>I</a:t>
            </a:r>
          </a:p>
          <a:p>
            <a:pPr algn="ctr"/>
            <a:r>
              <a:rPr lang="it-IT" sz="5400" b="1" dirty="0" smtClean="0">
                <a:ln/>
                <a:solidFill>
                  <a:srgbClr val="FFC000"/>
                </a:solidFill>
              </a:rPr>
              <a:t>N</a:t>
            </a:r>
          </a:p>
          <a:p>
            <a:pPr algn="ctr"/>
            <a:r>
              <a:rPr lang="it-IT" sz="5400" b="1" dirty="0" smtClean="0">
                <a:ln/>
                <a:solidFill>
                  <a:srgbClr val="FFC000"/>
                </a:solidFill>
              </a:rPr>
              <a:t>T</a:t>
            </a:r>
          </a:p>
          <a:p>
            <a:pPr algn="ctr"/>
            <a:r>
              <a:rPr lang="it-IT" sz="5400" b="1" dirty="0">
                <a:ln/>
                <a:solidFill>
                  <a:srgbClr val="FFC000"/>
                </a:solidFill>
              </a:rPr>
              <a:t>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20097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6812">
        <p15:prstTrans prst="curtains"/>
      </p:transition>
    </mc:Choice>
    <mc:Fallback>
      <p:transition spd="slow" advTm="168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08320" y="-63777"/>
            <a:ext cx="11191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dirty="0" smtClean="0">
                <a:ln/>
                <a:solidFill>
                  <a:srgbClr val="FFC000"/>
                </a:solidFill>
              </a:rPr>
              <a:t>PROGETTO NAZIONALE ‘’LIBRIAMOCI’’</a:t>
            </a:r>
            <a:endParaRPr lang="it-IT" sz="5400" b="1" dirty="0">
              <a:ln/>
              <a:solidFill>
                <a:srgbClr val="FFC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789">
            <a:off x="7930238" y="855136"/>
            <a:ext cx="3869735" cy="290230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1439">
            <a:off x="8071990" y="4115802"/>
            <a:ext cx="3330352" cy="249776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270">
            <a:off x="245889" y="1037112"/>
            <a:ext cx="7035968" cy="55977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4811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6544">
        <p:dissolve/>
      </p:transition>
    </mc:Choice>
    <mc:Fallback>
      <p:transition spd="slow" advTm="16544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01307" y="-102307"/>
            <a:ext cx="11751359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4000" b="1" dirty="0" smtClean="0">
                <a:ln/>
                <a:solidFill>
                  <a:srgbClr val="FFC000"/>
                </a:solidFill>
              </a:rPr>
              <a:t>GIORNATA DI LETTURA CON IL GIORNALISTA DOTT. A.I.</a:t>
            </a:r>
          </a:p>
          <a:p>
            <a:pPr algn="ctr"/>
            <a:r>
              <a:rPr lang="it-IT" sz="4000" b="1" dirty="0" smtClean="0">
                <a:ln/>
                <a:solidFill>
                  <a:srgbClr val="FFC000"/>
                </a:solidFill>
              </a:rPr>
              <a:t>IN SENO </a:t>
            </a:r>
            <a:r>
              <a:rPr lang="it-IT" sz="4400" b="1" dirty="0" smtClean="0">
                <a:ln/>
                <a:solidFill>
                  <a:srgbClr val="FFC000"/>
                </a:solidFill>
              </a:rPr>
              <a:t>AL PROGETTO ‘’LIBRIAMOCI’’</a:t>
            </a:r>
            <a:endParaRPr lang="it-IT" sz="4400" b="1" dirty="0">
              <a:ln/>
              <a:solidFill>
                <a:srgbClr val="FFC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855">
            <a:off x="282957" y="1455820"/>
            <a:ext cx="3326063" cy="249454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5586">
            <a:off x="1097868" y="4074235"/>
            <a:ext cx="4750099" cy="253858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3" t="29065" r="16531"/>
          <a:stretch/>
        </p:blipFill>
        <p:spPr>
          <a:xfrm rot="220330">
            <a:off x="6735650" y="3975148"/>
            <a:ext cx="5112913" cy="273676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286" y="1613069"/>
            <a:ext cx="4303909" cy="20900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21191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4419">
        <p15:prstTrans prst="prestige"/>
      </p:transition>
    </mc:Choice>
    <mc:Fallback>
      <p:transition spd="slow" advTm="144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424">
            <a:off x="5081930" y="3888593"/>
            <a:ext cx="3796632" cy="284747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0271">
            <a:off x="876342" y="768354"/>
            <a:ext cx="2652963" cy="297247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4823">
            <a:off x="8845260" y="627715"/>
            <a:ext cx="3106315" cy="459606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443">
            <a:off x="4362623" y="830856"/>
            <a:ext cx="3796632" cy="284747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" t="21598"/>
          <a:stretch/>
        </p:blipFill>
        <p:spPr>
          <a:xfrm rot="248309">
            <a:off x="249822" y="3993043"/>
            <a:ext cx="4380962" cy="2710409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08972" y="-92474"/>
            <a:ext cx="72789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dirty="0" smtClean="0">
                <a:ln/>
                <a:solidFill>
                  <a:srgbClr val="FFC000"/>
                </a:solidFill>
              </a:rPr>
              <a:t>PICCOLI GIORNALISTI . . .</a:t>
            </a:r>
            <a:endParaRPr lang="it-IT" sz="5400" b="1" dirty="0">
              <a:ln/>
              <a:solidFill>
                <a:srgbClr val="FFC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49725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8420">
        <p15:prstTrans prst="fracture"/>
      </p:transition>
    </mc:Choice>
    <mc:Fallback>
      <p:transition spd="slow" advTm="184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94001"/>
            <a:ext cx="8681206" cy="9233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‘’SORRISI SMAGLIANTI’’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733">
            <a:off x="7967497" y="4245789"/>
            <a:ext cx="4134118" cy="245282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9610">
            <a:off x="248921" y="1478877"/>
            <a:ext cx="7212169" cy="4547169"/>
          </a:xfrm>
          <a:prstGeom prst="rect">
            <a:avLst/>
          </a:prstGeom>
        </p:spPr>
      </p:pic>
      <p:pic>
        <p:nvPicPr>
          <p:cNvPr id="3074" name="Picture 2" descr="Risultato immagini per EDUCAZIONE IGIENE DENTALE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9722">
            <a:off x="8025085" y="803294"/>
            <a:ext cx="3726226" cy="295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7535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89"/>
    </mc:Choice>
    <mc:Fallback>
      <p:transition spd="slow" advTm="13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467" y="176463"/>
            <a:ext cx="3452241" cy="25908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4167">
            <a:off x="8682866" y="4121678"/>
            <a:ext cx="3377462" cy="253309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37"/>
          <a:stretch/>
        </p:blipFill>
        <p:spPr>
          <a:xfrm rot="348488">
            <a:off x="327883" y="4270306"/>
            <a:ext cx="3770790" cy="234395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05"/>
          <a:stretch/>
        </p:blipFill>
        <p:spPr>
          <a:xfrm rot="21364428">
            <a:off x="380416" y="1676103"/>
            <a:ext cx="4186989" cy="218231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84" y="2333439"/>
            <a:ext cx="3851504" cy="2888628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0" y="-136474"/>
            <a:ext cx="841518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dirty="0" smtClean="0">
                <a:ln/>
                <a:solidFill>
                  <a:srgbClr val="FFC000"/>
                </a:solidFill>
              </a:rPr>
              <a:t>PROGETTO CONTINUITA’:</a:t>
            </a:r>
          </a:p>
          <a:p>
            <a:pPr algn="ctr"/>
            <a:r>
              <a:rPr lang="it-IT" sz="5400" b="1" dirty="0" smtClean="0">
                <a:ln/>
                <a:solidFill>
                  <a:srgbClr val="FFC000"/>
                </a:solidFill>
              </a:rPr>
              <a:t>VISITA SCUOLA SECONDARIA</a:t>
            </a:r>
            <a:endParaRPr lang="it-IT" sz="5400" b="1" dirty="0">
              <a:ln/>
              <a:solidFill>
                <a:srgbClr val="FFC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7594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23365">
        <p15:prstTrans prst="origami"/>
      </p:transition>
    </mc:Choice>
    <mc:Fallback>
      <p:transition spd="slow" advTm="233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41148" y="81206"/>
            <a:ext cx="105984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dirty="0" smtClean="0">
                <a:ln/>
                <a:solidFill>
                  <a:srgbClr val="FFC000"/>
                </a:solidFill>
              </a:rPr>
              <a:t>LABORATORIO CREATIVO DI NATALE </a:t>
            </a:r>
            <a:endParaRPr lang="it-IT" sz="5400" b="1" dirty="0">
              <a:ln/>
              <a:solidFill>
                <a:srgbClr val="FFC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9942">
            <a:off x="6737264" y="1622738"/>
            <a:ext cx="5034478" cy="377585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8971">
            <a:off x="319938" y="1613142"/>
            <a:ext cx="5883728" cy="44127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7647117"/>
      </p:ext>
    </p:extLst>
  </p:cSld>
  <p:clrMapOvr>
    <a:masterClrMapping/>
  </p:clrMapOvr>
  <p:transition spd="slow" advTm="11532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3745">
            <a:off x="285467" y="1150794"/>
            <a:ext cx="5597944" cy="419845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508">
            <a:off x="6350031" y="576614"/>
            <a:ext cx="5454543" cy="5762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503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6107">
        <p15:prstTrans prst="crush"/>
      </p:transition>
    </mc:Choice>
    <mc:Fallback>
      <p:transition spd="slow" advTm="61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isultato immagini per work in progress&quot;"/>
          <p:cNvSpPr>
            <a:spLocks noChangeAspect="1" noChangeArrowheads="1"/>
          </p:cNvSpPr>
          <p:nvPr/>
        </p:nvSpPr>
        <p:spPr bwMode="auto">
          <a:xfrm>
            <a:off x="2512409" y="250858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90" y="523161"/>
            <a:ext cx="10480478" cy="57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355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516">
        <p15:prstTrans prst="curtains"/>
      </p:transition>
    </mc:Choice>
    <mc:Fallback>
      <p:transition spd="slow" advTm="15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05307" y="64394"/>
            <a:ext cx="6642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BUONGIORNO A GESÙ</a:t>
            </a:r>
            <a:endParaRPr lang="it-IT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6"/>
          <a:stretch/>
        </p:blipFill>
        <p:spPr>
          <a:xfrm rot="324001">
            <a:off x="8652284" y="4757049"/>
            <a:ext cx="3325853" cy="181553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8742">
            <a:off x="5106390" y="923330"/>
            <a:ext cx="4743718" cy="355778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1493">
            <a:off x="425004" y="2829936"/>
            <a:ext cx="4486141" cy="33646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1456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79"/>
    </mc:Choice>
    <mc:Fallback>
      <p:transition spd="slow" advTm="12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-54203"/>
            <a:ext cx="12192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‘’PLASTIC FREE’’ PER SALVARE L’AMBIENTE</a:t>
            </a:r>
            <a:endParaRPr lang="it-IT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89"/>
          <a:stretch/>
        </p:blipFill>
        <p:spPr>
          <a:xfrm rot="891423">
            <a:off x="7720079" y="1228990"/>
            <a:ext cx="4258871" cy="221709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1"/>
          <a:stretch/>
        </p:blipFill>
        <p:spPr>
          <a:xfrm rot="423779">
            <a:off x="4290902" y="3668616"/>
            <a:ext cx="3139042" cy="288587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76"/>
          <a:stretch/>
        </p:blipFill>
        <p:spPr>
          <a:xfrm>
            <a:off x="1588740" y="907763"/>
            <a:ext cx="5073293" cy="245890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0"/>
          <a:stretch/>
        </p:blipFill>
        <p:spPr>
          <a:xfrm rot="21052690">
            <a:off x="7739136" y="4431076"/>
            <a:ext cx="3937677" cy="212668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1" t="22921" b="-22921"/>
          <a:stretch/>
        </p:blipFill>
        <p:spPr>
          <a:xfrm rot="1025453">
            <a:off x="253251" y="3720223"/>
            <a:ext cx="3592507" cy="33150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6083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39"/>
    </mc:Choice>
    <mc:Fallback>
      <p:transition spd="slow" advTm="15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955095" y="-105393"/>
            <a:ext cx="85282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‘’PREPARIAMOCI AL NATALE’’</a:t>
            </a:r>
            <a:endParaRPr lang="it-IT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201" y="3747095"/>
            <a:ext cx="3979571" cy="298467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980">
            <a:off x="7347466" y="934035"/>
            <a:ext cx="4658264" cy="269696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9442">
            <a:off x="3628354" y="934867"/>
            <a:ext cx="3065008" cy="229875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7"/>
          <a:stretch/>
        </p:blipFill>
        <p:spPr>
          <a:xfrm rot="20899635">
            <a:off x="264692" y="857104"/>
            <a:ext cx="2594683" cy="286877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536" y="3765048"/>
            <a:ext cx="5185417" cy="29167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0334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60"/>
    </mc:Choice>
    <mc:Fallback>
      <p:transition spd="slow" advTm="14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" r="7821"/>
          <a:stretch/>
        </p:blipFill>
        <p:spPr>
          <a:xfrm>
            <a:off x="399245" y="954588"/>
            <a:ext cx="3773510" cy="212414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6" r="7535" b="12737"/>
          <a:stretch/>
        </p:blipFill>
        <p:spPr>
          <a:xfrm rot="453420">
            <a:off x="5605274" y="1145561"/>
            <a:ext cx="6360111" cy="386633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t="18669" r="20956"/>
          <a:stretch/>
        </p:blipFill>
        <p:spPr>
          <a:xfrm rot="21011074">
            <a:off x="210159" y="3582605"/>
            <a:ext cx="5132389" cy="290627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846760" y="-56418"/>
            <a:ext cx="87375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LA NOSTRA PRIMA RECITA . . .</a:t>
            </a:r>
            <a:endParaRPr lang="it-IT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4031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80"/>
    </mc:Choice>
    <mc:Fallback>
      <p:transition spd="slow" advTm="13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4620" y="85805"/>
            <a:ext cx="623889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</a:p>
          <a:p>
            <a:pPr algn="ctr"/>
            <a:r>
              <a:rPr lang="it-IT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</a:t>
            </a:r>
          </a:p>
          <a:p>
            <a:pPr algn="ctr"/>
            <a:r>
              <a:rPr lang="it-IT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it-IT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it-IT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it-IT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</a:p>
        </p:txBody>
      </p:sp>
      <p:sp>
        <p:nvSpPr>
          <p:cNvPr id="3" name="Rettangolo 2"/>
          <p:cNvSpPr/>
          <p:nvPr/>
        </p:nvSpPr>
        <p:spPr>
          <a:xfrm>
            <a:off x="1087437" y="356262"/>
            <a:ext cx="692818" cy="59093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cap="none" spc="0" dirty="0" smtClean="0">
                <a:ln/>
                <a:solidFill>
                  <a:schemeClr val="accent4"/>
                </a:solidFill>
                <a:effectLst/>
              </a:rPr>
              <a:t>S</a:t>
            </a:r>
          </a:p>
          <a:p>
            <a:pPr algn="ctr"/>
            <a:r>
              <a:rPr lang="it-IT" sz="5400" b="1" dirty="0" smtClean="0">
                <a:ln/>
                <a:solidFill>
                  <a:schemeClr val="accent4"/>
                </a:solidFill>
              </a:rPr>
              <a:t>E</a:t>
            </a:r>
          </a:p>
          <a:p>
            <a:pPr algn="ctr"/>
            <a:r>
              <a:rPr lang="it-IT" sz="5400" b="1" cap="none" spc="0" dirty="0" smtClean="0">
                <a:ln/>
                <a:solidFill>
                  <a:schemeClr val="accent4"/>
                </a:solidFill>
                <a:effectLst/>
              </a:rPr>
              <a:t>C</a:t>
            </a:r>
          </a:p>
          <a:p>
            <a:pPr algn="ctr"/>
            <a:r>
              <a:rPr lang="it-IT" sz="5400" b="1" dirty="0" smtClean="0">
                <a:ln/>
                <a:solidFill>
                  <a:schemeClr val="accent4"/>
                </a:solidFill>
              </a:rPr>
              <a:t>O</a:t>
            </a:r>
          </a:p>
          <a:p>
            <a:pPr algn="ctr"/>
            <a:r>
              <a:rPr lang="it-IT" sz="5400" b="1" cap="none" spc="0" dirty="0" smtClean="0">
                <a:ln/>
                <a:solidFill>
                  <a:schemeClr val="accent4"/>
                </a:solidFill>
                <a:effectLst/>
              </a:rPr>
              <a:t>N</a:t>
            </a:r>
          </a:p>
          <a:p>
            <a:pPr algn="ctr"/>
            <a:r>
              <a:rPr lang="it-IT" sz="5400" b="1" dirty="0" smtClean="0">
                <a:ln/>
                <a:solidFill>
                  <a:schemeClr val="accent4"/>
                </a:solidFill>
              </a:rPr>
              <a:t>D</a:t>
            </a:r>
          </a:p>
          <a:p>
            <a:pPr algn="ctr"/>
            <a:r>
              <a:rPr lang="it-IT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7020">
            <a:off x="2051537" y="901657"/>
            <a:ext cx="3895118" cy="404396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17">
            <a:off x="6362164" y="1095749"/>
            <a:ext cx="5619482" cy="4854289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7126947" y="0"/>
            <a:ext cx="47381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ACCOGLIENZA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764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93"/>
    </mc:Choice>
    <mc:Fallback>
      <p:transition spd="slow" advTm="16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199" y="54585"/>
            <a:ext cx="4441372" cy="333102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5"/>
          <a:stretch/>
        </p:blipFill>
        <p:spPr>
          <a:xfrm>
            <a:off x="3977450" y="3487575"/>
            <a:ext cx="3366018" cy="332406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370">
            <a:off x="8051648" y="1756679"/>
            <a:ext cx="3791219" cy="505495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8209">
            <a:off x="101066" y="2590526"/>
            <a:ext cx="3092925" cy="41239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 rot="20423144">
            <a:off x="42597" y="834821"/>
            <a:ext cx="2984433" cy="92333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cap="none" spc="0" dirty="0" smtClean="0">
                <a:ln/>
                <a:solidFill>
                  <a:schemeClr val="accent4"/>
                </a:solidFill>
                <a:effectLst/>
              </a:rPr>
              <a:t>SORRISI</a:t>
            </a:r>
            <a:endParaRPr lang="it-IT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7" name="Rettangolo 6"/>
          <p:cNvSpPr/>
          <p:nvPr/>
        </p:nvSpPr>
        <p:spPr>
          <a:xfrm rot="21193423">
            <a:off x="7845357" y="385945"/>
            <a:ext cx="4175823" cy="923330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cap="none" spc="0" dirty="0" smtClean="0">
                <a:ln/>
                <a:solidFill>
                  <a:schemeClr val="accent4"/>
                </a:solidFill>
                <a:effectLst/>
              </a:rPr>
              <a:t>SMAGLIANTI</a:t>
            </a:r>
            <a:endParaRPr lang="it-IT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6506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95"/>
    </mc:Choice>
    <mc:Fallback>
      <p:transition spd="slow" advTm="9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5|4.5|2.7|3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.6|3.6|3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1|2.8|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3|1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|2|2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0|2.8|2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.5|3.7|2.8|2.7|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|2.6|2.6|2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2|2.4|2.6|1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6|2.6|2.6|0|2.8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|3.1|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2|4.6|3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.2|1.5|1.5|2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4|2.7|2.8|2.6|2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5.9|2.8|2.7|1.9|3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4.3|1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4|2.8|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|3.4|3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4.3|3.1|3.2|0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2|3.1|0|2.9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4.2|2.9|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7|2.8|2.8|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9|2.2|0.4|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asce">
  <a:themeElements>
    <a:clrScheme name="Fasce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Fasce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asc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10.xml><?xml version="1.0" encoding="utf-8"?>
<a:theme xmlns:a="http://schemas.openxmlformats.org/drawingml/2006/main" name="1_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11.xml><?xml version="1.0" encoding="utf-8"?>
<a:theme xmlns:a="http://schemas.openxmlformats.org/drawingml/2006/main" name="2_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12.xml><?xml version="1.0" encoding="utf-8"?>
<a:theme xmlns:a="http://schemas.openxmlformats.org/drawingml/2006/main" name="3_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13.xml><?xml version="1.0" encoding="utf-8"?>
<a:theme xmlns:a="http://schemas.openxmlformats.org/drawingml/2006/main" name="4_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14.xml><?xml version="1.0" encoding="utf-8"?>
<a:theme xmlns:a="http://schemas.openxmlformats.org/drawingml/2006/main" name="5_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15.xml><?xml version="1.0" encoding="utf-8"?>
<a:theme xmlns:a="http://schemas.openxmlformats.org/drawingml/2006/main" name="6_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16.xml><?xml version="1.0" encoding="utf-8"?>
<a:theme xmlns:a="http://schemas.openxmlformats.org/drawingml/2006/main" name="7_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1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TM03090430[[fn=Fasce]]</Template>
  <TotalTime>438</TotalTime>
  <Words>200</Words>
  <Application>Microsoft Office PowerPoint</Application>
  <PresentationFormat>Widescreen</PresentationFormat>
  <Paragraphs>73</Paragraphs>
  <Slides>33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16</vt:i4>
      </vt:variant>
      <vt:variant>
        <vt:lpstr>Titoli diapositive</vt:lpstr>
      </vt:variant>
      <vt:variant>
        <vt:i4>33</vt:i4>
      </vt:variant>
    </vt:vector>
  </HeadingPairs>
  <TitlesOfParts>
    <vt:vector size="54" baseType="lpstr">
      <vt:lpstr>Arial</vt:lpstr>
      <vt:lpstr>Calibri</vt:lpstr>
      <vt:lpstr>Calibri Light</vt:lpstr>
      <vt:lpstr>Corbel</vt:lpstr>
      <vt:lpstr>Wingdings</vt:lpstr>
      <vt:lpstr>Fasce</vt:lpstr>
      <vt:lpstr>Tema di Office</vt:lpstr>
      <vt:lpstr>1_Tema di Office</vt:lpstr>
      <vt:lpstr>2_Tema di Office</vt:lpstr>
      <vt:lpstr>3_Tema di Office</vt:lpstr>
      <vt:lpstr>4_Tema di Office</vt:lpstr>
      <vt:lpstr>5_Tema di Office</vt:lpstr>
      <vt:lpstr>6_Tema di Office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LIBRIAMOCI !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UTENTE</cp:lastModifiedBy>
  <cp:revision>28</cp:revision>
  <dcterms:created xsi:type="dcterms:W3CDTF">2020-01-18T10:22:20Z</dcterms:created>
  <dcterms:modified xsi:type="dcterms:W3CDTF">2020-02-06T09:19:59Z</dcterms:modified>
</cp:coreProperties>
</file>